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3" r:id="rId2"/>
    <p:sldId id="294" r:id="rId3"/>
    <p:sldId id="295" r:id="rId4"/>
    <p:sldId id="258" r:id="rId5"/>
    <p:sldId id="261" r:id="rId6"/>
    <p:sldId id="262" r:id="rId7"/>
    <p:sldId id="265" r:id="rId8"/>
    <p:sldId id="264" r:id="rId9"/>
    <p:sldId id="267" r:id="rId10"/>
    <p:sldId id="272" r:id="rId11"/>
    <p:sldId id="274" r:id="rId12"/>
    <p:sldId id="297" r:id="rId13"/>
    <p:sldId id="277" r:id="rId14"/>
    <p:sldId id="282" r:id="rId15"/>
    <p:sldId id="284" r:id="rId16"/>
    <p:sldId id="286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1E0E"/>
    <a:srgbClr val="660066"/>
    <a:srgbClr val="005026"/>
    <a:srgbClr val="3E1716"/>
    <a:srgbClr val="2D1341"/>
    <a:srgbClr val="00080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2832" autoAdjust="0"/>
  </p:normalViewPr>
  <p:slideViewPr>
    <p:cSldViewPr>
      <p:cViewPr>
        <p:scale>
          <a:sx n="50" d="100"/>
          <a:sy n="50" d="100"/>
        </p:scale>
        <p:origin x="-1956" y="-4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AD54CC4-C940-41BE-93B9-5020F8C8F00F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743F5E5-442C-4AF9-B2D0-BA5BB07C6F4C}">
      <dgm:prSet phldrT="[Текст]"/>
      <dgm:spPr>
        <a:solidFill>
          <a:srgbClr val="005026"/>
        </a:solidFill>
      </dgm:spPr>
      <dgm:t>
        <a:bodyPr/>
        <a:lstStyle/>
        <a:p>
          <a:r>
            <a:rPr lang="kk-KZ" dirty="0" smtClean="0"/>
            <a:t>1</a:t>
          </a:r>
          <a:endParaRPr lang="ru-RU" dirty="0"/>
        </a:p>
      </dgm:t>
    </dgm:pt>
    <dgm:pt modelId="{5718AAA7-3E99-4CFA-A79E-603231F511D8}" type="parTrans" cxnId="{A5C937C0-96F8-4642-9BAA-5A5432AA6E38}">
      <dgm:prSet/>
      <dgm:spPr/>
      <dgm:t>
        <a:bodyPr/>
        <a:lstStyle/>
        <a:p>
          <a:endParaRPr lang="ru-RU"/>
        </a:p>
      </dgm:t>
    </dgm:pt>
    <dgm:pt modelId="{16DEB375-DC63-46D8-AA1D-00C594E8F447}" type="sibTrans" cxnId="{A5C937C0-96F8-4642-9BAA-5A5432AA6E38}">
      <dgm:prSet/>
      <dgm:spPr/>
      <dgm:t>
        <a:bodyPr/>
        <a:lstStyle/>
        <a:p>
          <a:endParaRPr lang="ru-RU"/>
        </a:p>
      </dgm:t>
    </dgm:pt>
    <dgm:pt modelId="{F476A0D9-5493-42FE-BF09-A49D025596A9}">
      <dgm:prSet phldrT="[Текст]" custT="1"/>
      <dgm:spPr>
        <a:solidFill>
          <a:schemeClr val="tx2">
            <a:lumMod val="75000"/>
            <a:alpha val="90000"/>
          </a:schemeClr>
        </a:solidFill>
      </dgm:spPr>
      <dgm:t>
        <a:bodyPr/>
        <a:lstStyle/>
        <a:p>
          <a:r>
            <a:rPr lang="kk-KZ" sz="36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ферменттермен өңдеу</a:t>
          </a:r>
          <a:endParaRPr lang="ru-RU" sz="3600" dirty="0"/>
        </a:p>
      </dgm:t>
    </dgm:pt>
    <dgm:pt modelId="{3FB4C9D0-37BA-4CC0-9947-5BB38345137E}" type="parTrans" cxnId="{A32EB2FB-720E-436E-AF7A-DF35D9648E2B}">
      <dgm:prSet/>
      <dgm:spPr/>
      <dgm:t>
        <a:bodyPr/>
        <a:lstStyle/>
        <a:p>
          <a:endParaRPr lang="ru-RU"/>
        </a:p>
      </dgm:t>
    </dgm:pt>
    <dgm:pt modelId="{23F88CF7-FFAE-432E-B1CA-579BBE561027}" type="sibTrans" cxnId="{A32EB2FB-720E-436E-AF7A-DF35D9648E2B}">
      <dgm:prSet/>
      <dgm:spPr/>
      <dgm:t>
        <a:bodyPr/>
        <a:lstStyle/>
        <a:p>
          <a:endParaRPr lang="ru-RU"/>
        </a:p>
      </dgm:t>
    </dgm:pt>
    <dgm:pt modelId="{5C9498C7-C367-4F74-B90E-7C97B3A5DDBC}">
      <dgm:prSet phldrT="[Текст]"/>
      <dgm:spPr>
        <a:solidFill>
          <a:srgbClr val="005026"/>
        </a:solidFill>
      </dgm:spPr>
      <dgm:t>
        <a:bodyPr/>
        <a:lstStyle/>
        <a:p>
          <a:r>
            <a:rPr lang="kk-KZ" dirty="0" smtClean="0"/>
            <a:t>2</a:t>
          </a:r>
          <a:endParaRPr lang="ru-RU" dirty="0"/>
        </a:p>
      </dgm:t>
    </dgm:pt>
    <dgm:pt modelId="{5D876FBE-7714-4BEE-8334-0321130D8E02}" type="parTrans" cxnId="{BA018C34-C15A-4016-8EE5-122A88D8C616}">
      <dgm:prSet/>
      <dgm:spPr/>
      <dgm:t>
        <a:bodyPr/>
        <a:lstStyle/>
        <a:p>
          <a:endParaRPr lang="ru-RU"/>
        </a:p>
      </dgm:t>
    </dgm:pt>
    <dgm:pt modelId="{FFFB6793-6BFF-4F9F-BC0F-2764C66C6842}" type="sibTrans" cxnId="{BA018C34-C15A-4016-8EE5-122A88D8C616}">
      <dgm:prSet/>
      <dgm:spPr/>
      <dgm:t>
        <a:bodyPr/>
        <a:lstStyle/>
        <a:p>
          <a:endParaRPr lang="ru-RU"/>
        </a:p>
      </dgm:t>
    </dgm:pt>
    <dgm:pt modelId="{44A48F1C-11C9-45E8-9FF8-C4AD837D64A1}">
      <dgm:prSet phldrT="[Текст]" custT="1"/>
      <dgm:spPr>
        <a:solidFill>
          <a:schemeClr val="tx2">
            <a:lumMod val="50000"/>
            <a:alpha val="90000"/>
          </a:schemeClr>
        </a:solidFill>
      </dgm:spPr>
      <dgm:t>
        <a:bodyPr/>
        <a:lstStyle/>
        <a:p>
          <a:r>
            <a:rPr lang="ru-RU" sz="36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протопласт</a:t>
          </a:r>
          <a:r>
            <a:rPr lang="kk-KZ" sz="36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тарды клеткалық қабықтардан бөліп алу</a:t>
          </a:r>
          <a:endParaRPr lang="ru-RU" sz="3600" dirty="0"/>
        </a:p>
      </dgm:t>
    </dgm:pt>
    <dgm:pt modelId="{F8CB7105-CFA4-4BA4-8CB1-D290F0DD5EA0}" type="parTrans" cxnId="{C7A906DB-EF03-40B0-824D-2831849ABD66}">
      <dgm:prSet/>
      <dgm:spPr/>
      <dgm:t>
        <a:bodyPr/>
        <a:lstStyle/>
        <a:p>
          <a:endParaRPr lang="ru-RU"/>
        </a:p>
      </dgm:t>
    </dgm:pt>
    <dgm:pt modelId="{E8593575-EC6B-48E2-989C-49AF0CA2385A}" type="sibTrans" cxnId="{C7A906DB-EF03-40B0-824D-2831849ABD66}">
      <dgm:prSet/>
      <dgm:spPr/>
      <dgm:t>
        <a:bodyPr/>
        <a:lstStyle/>
        <a:p>
          <a:endParaRPr lang="ru-RU"/>
        </a:p>
      </dgm:t>
    </dgm:pt>
    <dgm:pt modelId="{5C6CE609-1F44-4F09-9759-18F97F5E393E}">
      <dgm:prSet phldrT="[Текст]"/>
      <dgm:spPr>
        <a:solidFill>
          <a:srgbClr val="005026"/>
        </a:solidFill>
      </dgm:spPr>
      <dgm:t>
        <a:bodyPr/>
        <a:lstStyle/>
        <a:p>
          <a:r>
            <a:rPr lang="kk-KZ" dirty="0" smtClean="0"/>
            <a:t>3</a:t>
          </a:r>
          <a:endParaRPr lang="ru-RU" dirty="0"/>
        </a:p>
      </dgm:t>
    </dgm:pt>
    <dgm:pt modelId="{F652C8CD-7AD6-40EC-96EC-62A8B5550791}" type="parTrans" cxnId="{B13513E3-F423-47F5-807D-C5C90340C35A}">
      <dgm:prSet/>
      <dgm:spPr/>
      <dgm:t>
        <a:bodyPr/>
        <a:lstStyle/>
        <a:p>
          <a:endParaRPr lang="ru-RU"/>
        </a:p>
      </dgm:t>
    </dgm:pt>
    <dgm:pt modelId="{5F9CC090-AF44-4FBC-B2EA-AB3356F53D7E}" type="sibTrans" cxnId="{B13513E3-F423-47F5-807D-C5C90340C35A}">
      <dgm:prSet/>
      <dgm:spPr/>
      <dgm:t>
        <a:bodyPr/>
        <a:lstStyle/>
        <a:p>
          <a:endParaRPr lang="ru-RU"/>
        </a:p>
      </dgm:t>
    </dgm:pt>
    <dgm:pt modelId="{EC895BA5-A1A3-4E7D-9C7A-B9A3EDB43C23}">
      <dgm:prSet phldrT="[Текст]" custT="1"/>
      <dgm:spPr>
        <a:solidFill>
          <a:schemeClr val="tx2">
            <a:lumMod val="50000"/>
            <a:alpha val="90000"/>
          </a:schemeClr>
        </a:solidFill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8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3600" b="1" dirty="0" err="1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интакт</a:t>
          </a:r>
          <a:r>
            <a:rPr lang="kk-KZ" sz="36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ты </a:t>
          </a:r>
          <a:r>
            <a:rPr lang="ru-RU" sz="36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протопласт</a:t>
          </a:r>
          <a:r>
            <a:rPr lang="kk-KZ" sz="36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тарды</a:t>
          </a:r>
          <a:r>
            <a:rPr lang="ru-RU" sz="36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3600" b="1" dirty="0" err="1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клет</a:t>
          </a:r>
          <a:r>
            <a:rPr lang="kk-KZ" sz="36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калық қалдықтардан (сынықтардан) тазарту</a:t>
          </a:r>
          <a:endParaRPr lang="ru-RU" sz="3600" b="1" dirty="0" smtClean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  <a:p>
          <a:pPr marL="285750" indent="0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ru-RU" sz="2800" dirty="0"/>
        </a:p>
      </dgm:t>
    </dgm:pt>
    <dgm:pt modelId="{9A63C4AD-B116-4812-8790-981612747D04}" type="parTrans" cxnId="{487F9E3C-746E-4FD3-AA3B-A04259A499B4}">
      <dgm:prSet/>
      <dgm:spPr/>
      <dgm:t>
        <a:bodyPr/>
        <a:lstStyle/>
        <a:p>
          <a:endParaRPr lang="ru-RU"/>
        </a:p>
      </dgm:t>
    </dgm:pt>
    <dgm:pt modelId="{35F53E1A-06FF-44B8-B63D-A17A47DE0E16}" type="sibTrans" cxnId="{487F9E3C-746E-4FD3-AA3B-A04259A499B4}">
      <dgm:prSet/>
      <dgm:spPr/>
      <dgm:t>
        <a:bodyPr/>
        <a:lstStyle/>
        <a:p>
          <a:endParaRPr lang="ru-RU"/>
        </a:p>
      </dgm:t>
    </dgm:pt>
    <dgm:pt modelId="{80EC3A96-3A91-4625-ACFA-55B7D4FB0931}" type="pres">
      <dgm:prSet presAssocID="{BAD54CC4-C940-41BE-93B9-5020F8C8F00F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D4A76E8-BB06-4C83-8E33-4486DF13B073}" type="pres">
      <dgm:prSet presAssocID="{D743F5E5-442C-4AF9-B2D0-BA5BB07C6F4C}" presName="composite" presStyleCnt="0"/>
      <dgm:spPr/>
    </dgm:pt>
    <dgm:pt modelId="{74A00C3F-EFBD-42C0-B7B7-61AEE058C141}" type="pres">
      <dgm:prSet presAssocID="{D743F5E5-442C-4AF9-B2D0-BA5BB07C6F4C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E31D93C-77AB-4AF1-A3FA-51770EB25460}" type="pres">
      <dgm:prSet presAssocID="{D743F5E5-442C-4AF9-B2D0-BA5BB07C6F4C}" presName="descendantText" presStyleLbl="alignAcc1" presStyleIdx="0" presStyleCnt="3" custLinFactNeighborX="-722" custLinFactNeighborY="-136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213DE7-643C-4FFA-B8A5-4548BCA16E1D}" type="pres">
      <dgm:prSet presAssocID="{16DEB375-DC63-46D8-AA1D-00C594E8F447}" presName="sp" presStyleCnt="0"/>
      <dgm:spPr/>
    </dgm:pt>
    <dgm:pt modelId="{F874AEA1-B6D1-4652-BB52-1551070C01B2}" type="pres">
      <dgm:prSet presAssocID="{5C9498C7-C367-4F74-B90E-7C97B3A5DDBC}" presName="composite" presStyleCnt="0"/>
      <dgm:spPr/>
    </dgm:pt>
    <dgm:pt modelId="{3D2F551D-BD8C-45AD-8346-52ADCFCFA12D}" type="pres">
      <dgm:prSet presAssocID="{5C9498C7-C367-4F74-B90E-7C97B3A5DDBC}" presName="parentText" presStyleLbl="alignNode1" presStyleIdx="1" presStyleCnt="3" custLinFactNeighborX="-6695" custLinFactNeighborY="-43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FCA801-2E2B-47D6-911D-C09AC56FC065}" type="pres">
      <dgm:prSet presAssocID="{5C9498C7-C367-4F74-B90E-7C97B3A5DDBC}" presName="descendantText" presStyleLbl="alignAcc1" presStyleIdx="1" presStyleCnt="3" custScaleY="14297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6212ADF-29DE-4D2C-9A40-39B7A86125D9}" type="pres">
      <dgm:prSet presAssocID="{FFFB6793-6BFF-4F9F-BC0F-2764C66C6842}" presName="sp" presStyleCnt="0"/>
      <dgm:spPr/>
    </dgm:pt>
    <dgm:pt modelId="{996CD4F7-A631-4150-95C4-39FDE430EEC7}" type="pres">
      <dgm:prSet presAssocID="{5C6CE609-1F44-4F09-9759-18F97F5E393E}" presName="composite" presStyleCnt="0"/>
      <dgm:spPr/>
    </dgm:pt>
    <dgm:pt modelId="{36546175-1CAD-45C9-8F13-40AF2F5D9D05}" type="pres">
      <dgm:prSet presAssocID="{5C6CE609-1F44-4F09-9759-18F97F5E393E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06FBEEE-FAD2-47E0-93A3-294BB3F1D056}" type="pres">
      <dgm:prSet presAssocID="{5C6CE609-1F44-4F09-9759-18F97F5E393E}" presName="descendantText" presStyleLbl="alignAcc1" presStyleIdx="2" presStyleCnt="3" custScaleY="19305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1C2E0FF-4A86-47F7-B213-AAED55B59327}" type="presOf" srcId="{F476A0D9-5493-42FE-BF09-A49D025596A9}" destId="{CE31D93C-77AB-4AF1-A3FA-51770EB25460}" srcOrd="0" destOrd="0" presId="urn:microsoft.com/office/officeart/2005/8/layout/chevron2"/>
    <dgm:cxn modelId="{72B3DDFF-454F-451C-9D0A-8BC3C0E80C5C}" type="presOf" srcId="{D743F5E5-442C-4AF9-B2D0-BA5BB07C6F4C}" destId="{74A00C3F-EFBD-42C0-B7B7-61AEE058C141}" srcOrd="0" destOrd="0" presId="urn:microsoft.com/office/officeart/2005/8/layout/chevron2"/>
    <dgm:cxn modelId="{1A1E8F03-BDAD-4CF0-BBE5-347642B027A3}" type="presOf" srcId="{BAD54CC4-C940-41BE-93B9-5020F8C8F00F}" destId="{80EC3A96-3A91-4625-ACFA-55B7D4FB0931}" srcOrd="0" destOrd="0" presId="urn:microsoft.com/office/officeart/2005/8/layout/chevron2"/>
    <dgm:cxn modelId="{3B7BB88B-3C18-48A1-BC84-6906E5698E07}" type="presOf" srcId="{5C6CE609-1F44-4F09-9759-18F97F5E393E}" destId="{36546175-1CAD-45C9-8F13-40AF2F5D9D05}" srcOrd="0" destOrd="0" presId="urn:microsoft.com/office/officeart/2005/8/layout/chevron2"/>
    <dgm:cxn modelId="{A32EB2FB-720E-436E-AF7A-DF35D9648E2B}" srcId="{D743F5E5-442C-4AF9-B2D0-BA5BB07C6F4C}" destId="{F476A0D9-5493-42FE-BF09-A49D025596A9}" srcOrd="0" destOrd="0" parTransId="{3FB4C9D0-37BA-4CC0-9947-5BB38345137E}" sibTransId="{23F88CF7-FFAE-432E-B1CA-579BBE561027}"/>
    <dgm:cxn modelId="{2C81F1C7-2C00-4F43-BEE1-9AAD8458B621}" type="presOf" srcId="{5C9498C7-C367-4F74-B90E-7C97B3A5DDBC}" destId="{3D2F551D-BD8C-45AD-8346-52ADCFCFA12D}" srcOrd="0" destOrd="0" presId="urn:microsoft.com/office/officeart/2005/8/layout/chevron2"/>
    <dgm:cxn modelId="{BA018C34-C15A-4016-8EE5-122A88D8C616}" srcId="{BAD54CC4-C940-41BE-93B9-5020F8C8F00F}" destId="{5C9498C7-C367-4F74-B90E-7C97B3A5DDBC}" srcOrd="1" destOrd="0" parTransId="{5D876FBE-7714-4BEE-8334-0321130D8E02}" sibTransId="{FFFB6793-6BFF-4F9F-BC0F-2764C66C6842}"/>
    <dgm:cxn modelId="{51E7D6D8-6256-4F68-89B7-C8CED5BD9039}" type="presOf" srcId="{44A48F1C-11C9-45E8-9FF8-C4AD837D64A1}" destId="{16FCA801-2E2B-47D6-911D-C09AC56FC065}" srcOrd="0" destOrd="0" presId="urn:microsoft.com/office/officeart/2005/8/layout/chevron2"/>
    <dgm:cxn modelId="{B13513E3-F423-47F5-807D-C5C90340C35A}" srcId="{BAD54CC4-C940-41BE-93B9-5020F8C8F00F}" destId="{5C6CE609-1F44-4F09-9759-18F97F5E393E}" srcOrd="2" destOrd="0" parTransId="{F652C8CD-7AD6-40EC-96EC-62A8B5550791}" sibTransId="{5F9CC090-AF44-4FBC-B2EA-AB3356F53D7E}"/>
    <dgm:cxn modelId="{C7A906DB-EF03-40B0-824D-2831849ABD66}" srcId="{5C9498C7-C367-4F74-B90E-7C97B3A5DDBC}" destId="{44A48F1C-11C9-45E8-9FF8-C4AD837D64A1}" srcOrd="0" destOrd="0" parTransId="{F8CB7105-CFA4-4BA4-8CB1-D290F0DD5EA0}" sibTransId="{E8593575-EC6B-48E2-989C-49AF0CA2385A}"/>
    <dgm:cxn modelId="{A5C937C0-96F8-4642-9BAA-5A5432AA6E38}" srcId="{BAD54CC4-C940-41BE-93B9-5020F8C8F00F}" destId="{D743F5E5-442C-4AF9-B2D0-BA5BB07C6F4C}" srcOrd="0" destOrd="0" parTransId="{5718AAA7-3E99-4CFA-A79E-603231F511D8}" sibTransId="{16DEB375-DC63-46D8-AA1D-00C594E8F447}"/>
    <dgm:cxn modelId="{487F9E3C-746E-4FD3-AA3B-A04259A499B4}" srcId="{5C6CE609-1F44-4F09-9759-18F97F5E393E}" destId="{EC895BA5-A1A3-4E7D-9C7A-B9A3EDB43C23}" srcOrd="0" destOrd="0" parTransId="{9A63C4AD-B116-4812-8790-981612747D04}" sibTransId="{35F53E1A-06FF-44B8-B63D-A17A47DE0E16}"/>
    <dgm:cxn modelId="{DCA64AF9-7743-47F1-BC0A-73C245420A83}" type="presOf" srcId="{EC895BA5-A1A3-4E7D-9C7A-B9A3EDB43C23}" destId="{306FBEEE-FAD2-47E0-93A3-294BB3F1D056}" srcOrd="0" destOrd="0" presId="urn:microsoft.com/office/officeart/2005/8/layout/chevron2"/>
    <dgm:cxn modelId="{1F30BB07-125B-49FE-9FAE-339DF010A818}" type="presParOf" srcId="{80EC3A96-3A91-4625-ACFA-55B7D4FB0931}" destId="{AD4A76E8-BB06-4C83-8E33-4486DF13B073}" srcOrd="0" destOrd="0" presId="urn:microsoft.com/office/officeart/2005/8/layout/chevron2"/>
    <dgm:cxn modelId="{F03B1632-3AEF-4EE4-8EF1-3731ADF8A8C9}" type="presParOf" srcId="{AD4A76E8-BB06-4C83-8E33-4486DF13B073}" destId="{74A00C3F-EFBD-42C0-B7B7-61AEE058C141}" srcOrd="0" destOrd="0" presId="urn:microsoft.com/office/officeart/2005/8/layout/chevron2"/>
    <dgm:cxn modelId="{C276D386-D21D-4CD8-B202-C76298BC8DFE}" type="presParOf" srcId="{AD4A76E8-BB06-4C83-8E33-4486DF13B073}" destId="{CE31D93C-77AB-4AF1-A3FA-51770EB25460}" srcOrd="1" destOrd="0" presId="urn:microsoft.com/office/officeart/2005/8/layout/chevron2"/>
    <dgm:cxn modelId="{73085DCD-CF3D-4546-9D7D-169CEA7DE350}" type="presParOf" srcId="{80EC3A96-3A91-4625-ACFA-55B7D4FB0931}" destId="{88213DE7-643C-4FFA-B8A5-4548BCA16E1D}" srcOrd="1" destOrd="0" presId="urn:microsoft.com/office/officeart/2005/8/layout/chevron2"/>
    <dgm:cxn modelId="{3B5583D2-2376-4C52-8FAA-D5B7A0A393DE}" type="presParOf" srcId="{80EC3A96-3A91-4625-ACFA-55B7D4FB0931}" destId="{F874AEA1-B6D1-4652-BB52-1551070C01B2}" srcOrd="2" destOrd="0" presId="urn:microsoft.com/office/officeart/2005/8/layout/chevron2"/>
    <dgm:cxn modelId="{596EBF40-AF08-4795-82CC-40038806DC6D}" type="presParOf" srcId="{F874AEA1-B6D1-4652-BB52-1551070C01B2}" destId="{3D2F551D-BD8C-45AD-8346-52ADCFCFA12D}" srcOrd="0" destOrd="0" presId="urn:microsoft.com/office/officeart/2005/8/layout/chevron2"/>
    <dgm:cxn modelId="{471A0023-FA73-4A02-8237-66BB631F9C0E}" type="presParOf" srcId="{F874AEA1-B6D1-4652-BB52-1551070C01B2}" destId="{16FCA801-2E2B-47D6-911D-C09AC56FC065}" srcOrd="1" destOrd="0" presId="urn:microsoft.com/office/officeart/2005/8/layout/chevron2"/>
    <dgm:cxn modelId="{1B0254D6-9457-4A4A-9872-07BE296E2530}" type="presParOf" srcId="{80EC3A96-3A91-4625-ACFA-55B7D4FB0931}" destId="{76212ADF-29DE-4D2C-9A40-39B7A86125D9}" srcOrd="3" destOrd="0" presId="urn:microsoft.com/office/officeart/2005/8/layout/chevron2"/>
    <dgm:cxn modelId="{3B595B7E-47E9-470A-BDF9-8FC14728AB35}" type="presParOf" srcId="{80EC3A96-3A91-4625-ACFA-55B7D4FB0931}" destId="{996CD4F7-A631-4150-95C4-39FDE430EEC7}" srcOrd="4" destOrd="0" presId="urn:microsoft.com/office/officeart/2005/8/layout/chevron2"/>
    <dgm:cxn modelId="{7D643930-049B-4909-9817-C90C41A60E87}" type="presParOf" srcId="{996CD4F7-A631-4150-95C4-39FDE430EEC7}" destId="{36546175-1CAD-45C9-8F13-40AF2F5D9D05}" srcOrd="0" destOrd="0" presId="urn:microsoft.com/office/officeart/2005/8/layout/chevron2"/>
    <dgm:cxn modelId="{8C78EE99-F72C-46E7-8E73-42C95CC464CB}" type="presParOf" srcId="{996CD4F7-A631-4150-95C4-39FDE430EEC7}" destId="{306FBEEE-FAD2-47E0-93A3-294BB3F1D05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4A00C3F-EFBD-42C0-B7B7-61AEE058C141}">
      <dsp:nvSpPr>
        <dsp:cNvPr id="0" name=""/>
        <dsp:cNvSpPr/>
      </dsp:nvSpPr>
      <dsp:spPr>
        <a:xfrm rot="5400000">
          <a:off x="-230492" y="235861"/>
          <a:ext cx="1536614" cy="1075629"/>
        </a:xfrm>
        <a:prstGeom prst="chevron">
          <a:avLst/>
        </a:prstGeom>
        <a:solidFill>
          <a:srgbClr val="005026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3000" kern="1200" dirty="0" smtClean="0"/>
            <a:t>1</a:t>
          </a:r>
          <a:endParaRPr lang="ru-RU" sz="3000" kern="1200" dirty="0"/>
        </a:p>
      </dsp:txBody>
      <dsp:txXfrm rot="5400000">
        <a:off x="-230492" y="235861"/>
        <a:ext cx="1536614" cy="1075629"/>
      </dsp:txXfrm>
    </dsp:sp>
    <dsp:sp modelId="{CE31D93C-77AB-4AF1-A3FA-51770EB25460}">
      <dsp:nvSpPr>
        <dsp:cNvPr id="0" name=""/>
        <dsp:cNvSpPr/>
      </dsp:nvSpPr>
      <dsp:spPr>
        <a:xfrm rot="5400000">
          <a:off x="4268789" y="-3247261"/>
          <a:ext cx="998799" cy="7493322"/>
        </a:xfrm>
        <a:prstGeom prst="round2SameRect">
          <a:avLst/>
        </a:prstGeom>
        <a:solidFill>
          <a:schemeClr val="tx2">
            <a:lumMod val="7500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6032" tIns="22860" rIns="22860" bIns="22860" numCol="1" spcCol="1270" anchor="ctr" anchorCtr="0">
          <a:noAutofit/>
        </a:bodyPr>
        <a:lstStyle/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3600" b="1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ферменттермен өңдеу</a:t>
          </a:r>
          <a:endParaRPr lang="ru-RU" sz="3600" kern="1200" dirty="0"/>
        </a:p>
      </dsp:txBody>
      <dsp:txXfrm rot="5400000">
        <a:off x="4268789" y="-3247261"/>
        <a:ext cx="998799" cy="7493322"/>
      </dsp:txXfrm>
    </dsp:sp>
    <dsp:sp modelId="{3D2F551D-BD8C-45AD-8346-52ADCFCFA12D}">
      <dsp:nvSpPr>
        <dsp:cNvPr id="0" name=""/>
        <dsp:cNvSpPr/>
      </dsp:nvSpPr>
      <dsp:spPr>
        <a:xfrm rot="5400000">
          <a:off x="-230492" y="1814668"/>
          <a:ext cx="1536614" cy="1075629"/>
        </a:xfrm>
        <a:prstGeom prst="chevron">
          <a:avLst/>
        </a:prstGeom>
        <a:solidFill>
          <a:srgbClr val="005026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3000" kern="1200" dirty="0" smtClean="0"/>
            <a:t>2</a:t>
          </a:r>
          <a:endParaRPr lang="ru-RU" sz="3000" kern="1200" dirty="0"/>
        </a:p>
      </dsp:txBody>
      <dsp:txXfrm rot="5400000">
        <a:off x="-230492" y="1814668"/>
        <a:ext cx="1536614" cy="1075629"/>
      </dsp:txXfrm>
    </dsp:sp>
    <dsp:sp modelId="{16FCA801-2E2B-47D6-911D-C09AC56FC065}">
      <dsp:nvSpPr>
        <dsp:cNvPr id="0" name=""/>
        <dsp:cNvSpPr/>
      </dsp:nvSpPr>
      <dsp:spPr>
        <a:xfrm rot="5400000">
          <a:off x="4108284" y="-1656339"/>
          <a:ext cx="1428013" cy="7493322"/>
        </a:xfrm>
        <a:prstGeom prst="round2SameRect">
          <a:avLst/>
        </a:prstGeom>
        <a:solidFill>
          <a:schemeClr val="tx2">
            <a:lumMod val="5000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6032" tIns="22860" rIns="22860" bIns="22860" numCol="1" spcCol="1270" anchor="ctr" anchorCtr="0">
          <a:noAutofit/>
        </a:bodyPr>
        <a:lstStyle/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600" b="1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протопласт</a:t>
          </a:r>
          <a:r>
            <a:rPr lang="kk-KZ" sz="3600" b="1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тарды клеткалық қабықтардан бөліп алу</a:t>
          </a:r>
          <a:endParaRPr lang="ru-RU" sz="3600" kern="1200" dirty="0"/>
        </a:p>
      </dsp:txBody>
      <dsp:txXfrm rot="5400000">
        <a:off x="4108284" y="-1656339"/>
        <a:ext cx="1428013" cy="7493322"/>
      </dsp:txXfrm>
    </dsp:sp>
    <dsp:sp modelId="{36546175-1CAD-45C9-8F13-40AF2F5D9D05}">
      <dsp:nvSpPr>
        <dsp:cNvPr id="0" name=""/>
        <dsp:cNvSpPr/>
      </dsp:nvSpPr>
      <dsp:spPr>
        <a:xfrm rot="5400000">
          <a:off x="-230492" y="3657060"/>
          <a:ext cx="1536614" cy="1075629"/>
        </a:xfrm>
        <a:prstGeom prst="chevron">
          <a:avLst/>
        </a:prstGeom>
        <a:solidFill>
          <a:srgbClr val="005026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3000" kern="1200" dirty="0" smtClean="0"/>
            <a:t>3</a:t>
          </a:r>
          <a:endParaRPr lang="ru-RU" sz="3000" kern="1200" dirty="0"/>
        </a:p>
      </dsp:txBody>
      <dsp:txXfrm rot="5400000">
        <a:off x="-230492" y="3657060"/>
        <a:ext cx="1536614" cy="1075629"/>
      </dsp:txXfrm>
    </dsp:sp>
    <dsp:sp modelId="{306FBEEE-FAD2-47E0-93A3-294BB3F1D056}">
      <dsp:nvSpPr>
        <dsp:cNvPr id="0" name=""/>
        <dsp:cNvSpPr/>
      </dsp:nvSpPr>
      <dsp:spPr>
        <a:xfrm rot="5400000">
          <a:off x="3858190" y="179307"/>
          <a:ext cx="1928201" cy="7493322"/>
        </a:xfrm>
        <a:prstGeom prst="round2SameRect">
          <a:avLst/>
        </a:prstGeom>
        <a:solidFill>
          <a:schemeClr val="tx2">
            <a:lumMod val="5000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ru-RU" sz="2800" b="1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3600" b="1" kern="1200" dirty="0" err="1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интакт</a:t>
          </a:r>
          <a:r>
            <a:rPr lang="kk-KZ" sz="3600" b="1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ты </a:t>
          </a:r>
          <a:r>
            <a:rPr lang="ru-RU" sz="3600" b="1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протопласт</a:t>
          </a:r>
          <a:r>
            <a:rPr lang="kk-KZ" sz="3600" b="1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тарды</a:t>
          </a:r>
          <a:r>
            <a:rPr lang="ru-RU" sz="3600" b="1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3600" b="1" kern="1200" dirty="0" err="1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клет</a:t>
          </a:r>
          <a:r>
            <a:rPr lang="kk-KZ" sz="3600" b="1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калық қалдықтардан (сынықтардан) тазарту</a:t>
          </a:r>
          <a:endParaRPr lang="ru-RU" sz="3600" b="1" kern="1200" dirty="0" smtClean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  <a:p>
          <a:pPr marL="285750" lvl="1" indent="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2800" kern="1200" dirty="0"/>
        </a:p>
      </dsp:txBody>
      <dsp:txXfrm rot="5400000">
        <a:off x="3858190" y="179307"/>
        <a:ext cx="1928201" cy="74933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16.08.2014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16.08.2014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16.08.2014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16.08.2014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16.08.2014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16.08.2014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16.08.2014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404664"/>
            <a:ext cx="8496944" cy="6048672"/>
          </a:xfrm>
          <a:solidFill>
            <a:srgbClr val="660066"/>
          </a:solidFill>
        </p:spPr>
        <p:txBody>
          <a:bodyPr>
            <a:normAutofit/>
          </a:bodyPr>
          <a:lstStyle/>
          <a:p>
            <a:endParaRPr lang="kk-KZ" sz="54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5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Тақырып</a:t>
            </a:r>
          </a:p>
          <a:p>
            <a:endParaRPr lang="kk-KZ" sz="14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5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Клеткалық инженерия</a:t>
            </a:r>
            <a:endParaRPr lang="ru-RU" sz="5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260648"/>
            <a:ext cx="8640960" cy="6336704"/>
          </a:xfrm>
          <a:solidFill>
            <a:srgbClr val="005026"/>
          </a:solidFill>
        </p:spPr>
        <p:txBody>
          <a:bodyPr>
            <a:normAutofit fontScale="85000" lnSpcReduction="20000"/>
          </a:bodyPr>
          <a:lstStyle/>
          <a:p>
            <a:pPr algn="r">
              <a:buNone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Қолданылатын осмостық стаблизаторлар</a:t>
            </a:r>
          </a:p>
          <a:p>
            <a:pPr algn="ctr">
              <a:buFont typeface="Wingdings" pitchFamily="2" charset="2"/>
              <a:buChar char="Ø"/>
            </a:pPr>
            <a:r>
              <a:rPr lang="kk-KZ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қанттар: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Font typeface="Wingdings" pitchFamily="2" charset="2"/>
              <a:buChar char="ü"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глюкоза,</a:t>
            </a:r>
          </a:p>
          <a:p>
            <a:pPr>
              <a:buFont typeface="Wingdings" pitchFamily="2" charset="2"/>
              <a:buChar char="ü"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маннит,</a:t>
            </a:r>
          </a:p>
          <a:p>
            <a:pPr>
              <a:buFont typeface="Wingdings" pitchFamily="2" charset="2"/>
              <a:buChar char="ü"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сорбит, </a:t>
            </a:r>
          </a:p>
          <a:p>
            <a:pPr>
              <a:buFont typeface="Wingdings" pitchFamily="2" charset="2"/>
              <a:buChar char="ü"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ксилоза</a:t>
            </a:r>
          </a:p>
          <a:p>
            <a:pPr>
              <a:buFont typeface="Wingdings" pitchFamily="2" charset="2"/>
              <a:buChar char="ü"/>
            </a:pPr>
            <a:endParaRPr lang="kk-KZ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Wingdings" pitchFamily="2" charset="2"/>
              <a:buChar char="Ø"/>
            </a:pPr>
            <a:r>
              <a:rPr lang="kk-KZ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иондық осмотиктер (0,3 - 0,8 моль/литр):</a:t>
            </a:r>
          </a:p>
          <a:p>
            <a:pPr>
              <a:buFont typeface="Wingdings" pitchFamily="2" charset="2"/>
              <a:buChar char="ü"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CaCl</a:t>
            </a:r>
            <a:r>
              <a:rPr lang="kk-KZ" b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>
              <a:buFont typeface="Wingdings" pitchFamily="2" charset="2"/>
              <a:buChar char="ü"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KCl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endParaRPr lang="kk-KZ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b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HPO</a:t>
            </a:r>
            <a:r>
              <a:rPr lang="en-US" b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kk-KZ" b="1" baseline="-25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kk-KZ" b="1" baseline="-25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>
              <a:buNone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Әр бір ерітіндінің концентрациясын өсімдік объектісіне  қарай таңдайды.</a:t>
            </a:r>
            <a:endParaRPr lang="ru-RU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88640"/>
            <a:ext cx="8712968" cy="6480720"/>
          </a:xfrm>
          <a:solidFill>
            <a:schemeClr val="accent2">
              <a:lumMod val="50000"/>
            </a:schemeClr>
          </a:solidFill>
        </p:spPr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548680"/>
            <a:ext cx="8280920" cy="1008112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Ферменттерден протопласттарды бөлу</a:t>
            </a:r>
            <a:endParaRPr lang="ru-RU" sz="32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23528" y="3356992"/>
            <a:ext cx="3672408" cy="2088232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600" b="1" i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центрифугалау </a:t>
            </a:r>
            <a:endParaRPr lang="ru-RU" sz="3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004048" y="3501008"/>
            <a:ext cx="3312368" cy="1800200"/>
          </a:xfrm>
          <a:prstGeom prst="rect">
            <a:avLst/>
          </a:prstGeom>
          <a:solidFill>
            <a:srgbClr val="00502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600" b="1" i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флотация</a:t>
            </a:r>
            <a:endParaRPr lang="ru-RU" sz="3600" dirty="0"/>
          </a:p>
        </p:txBody>
      </p:sp>
      <p:sp>
        <p:nvSpPr>
          <p:cNvPr id="7" name="Стрелка вниз 6"/>
          <p:cNvSpPr/>
          <p:nvPr/>
        </p:nvSpPr>
        <p:spPr>
          <a:xfrm rot="2452155">
            <a:off x="1917400" y="1215050"/>
            <a:ext cx="1029994" cy="2614347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 rot="19641863">
            <a:off x="5702112" y="1267400"/>
            <a:ext cx="1029994" cy="2623297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260648"/>
            <a:ext cx="8568952" cy="6336704"/>
          </a:xfrm>
        </p:spPr>
        <p:txBody>
          <a:bodyPr/>
          <a:lstStyle/>
          <a:p>
            <a:pPr algn="ctr">
              <a:buNone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Тіршілікке қабілетті протопласттарды алу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836712"/>
            <a:ext cx="8640960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Протопласттарды </a:t>
            </a:r>
            <a:r>
              <a:rPr lang="kk-KZ" sz="2800" b="1" u="sng" dirty="0" smtClean="0">
                <a:latin typeface="Times New Roman" pitchFamily="18" charset="0"/>
                <a:cs typeface="Times New Roman" pitchFamily="18" charset="0"/>
              </a:rPr>
              <a:t>флуресцеиндиацетатпен</a:t>
            </a: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 (ФДА) бояу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211960" y="1988840"/>
            <a:ext cx="4680520" cy="18002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200" b="1" dirty="0" smtClean="0">
                <a:latin typeface="Times New Roman" pitchFamily="18" charset="0"/>
                <a:cs typeface="Times New Roman" pitchFamily="18" charset="0"/>
              </a:rPr>
              <a:t>ФДА флуоресценциясы жоқ қосылыс, протопластар мембранасы арқылы жеңіл өтеді, тірі пртопласттың ішінде жеңіл ыдырайды </a:t>
            </a:r>
            <a:endParaRPr lang="ru-RU" sz="2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95536" y="3789040"/>
            <a:ext cx="8101408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u="sng" dirty="0" smtClean="0">
                <a:latin typeface="Times New Roman" pitchFamily="18" charset="0"/>
                <a:cs typeface="Times New Roman" pitchFamily="18" charset="0"/>
              </a:rPr>
              <a:t>Флуоресцеин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800" i="1" dirty="0" smtClean="0">
                <a:latin typeface="Times New Roman" pitchFamily="18" charset="0"/>
                <a:cs typeface="Times New Roman" pitchFamily="18" charset="0"/>
              </a:rPr>
              <a:t>(протопласттардың бүтін мембраналар ұстап қалады</a:t>
            </a:r>
            <a:r>
              <a:rPr lang="kk-KZ" i="1" dirty="0" smtClean="0"/>
              <a:t>)</a:t>
            </a:r>
            <a:endParaRPr lang="ru-RU" i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51520" y="5157192"/>
            <a:ext cx="8424936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u="sng" dirty="0" smtClean="0">
                <a:latin typeface="Times New Roman" pitchFamily="18" charset="0"/>
                <a:cs typeface="Times New Roman" pitchFamily="18" charset="0"/>
              </a:rPr>
              <a:t>Флуоресцеин +УК сәуле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жасыл сәлені тартады (жасыл түске боялады)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трелка вниз 7"/>
          <p:cNvSpPr/>
          <p:nvPr/>
        </p:nvSpPr>
        <p:spPr>
          <a:xfrm>
            <a:off x="3419872" y="2132856"/>
            <a:ext cx="432048" cy="1728192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>
            <a:off x="3491880" y="4869160"/>
            <a:ext cx="360040" cy="288032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260648"/>
            <a:ext cx="8712968" cy="6336704"/>
          </a:xfrm>
          <a:solidFill>
            <a:schemeClr val="accent2">
              <a:lumMod val="50000"/>
            </a:schemeClr>
          </a:solidFill>
        </p:spPr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27584" y="332656"/>
            <a:ext cx="7992888" cy="1224136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Протопласттарды өсіру әдістері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67544" y="2708920"/>
            <a:ext cx="3816424" cy="324036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Тамшыларда </a:t>
            </a:r>
          </a:p>
          <a:p>
            <a:pPr algn="ctr"/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өсіру әдісі </a:t>
            </a:r>
            <a:endParaRPr lang="ru-RU" sz="3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292080" y="2852936"/>
            <a:ext cx="3312368" cy="3024336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Платирование</a:t>
            </a:r>
          </a:p>
          <a:p>
            <a:pPr algn="ctr"/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(бекіту) әдісі</a:t>
            </a:r>
            <a:endParaRPr lang="ru-RU" sz="3600" dirty="0"/>
          </a:p>
        </p:txBody>
      </p:sp>
      <p:sp>
        <p:nvSpPr>
          <p:cNvPr id="7" name="Стрелка вниз 6"/>
          <p:cNvSpPr/>
          <p:nvPr/>
        </p:nvSpPr>
        <p:spPr>
          <a:xfrm>
            <a:off x="1763688" y="1484784"/>
            <a:ext cx="1008112" cy="1368152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>
            <a:off x="6372200" y="1484784"/>
            <a:ext cx="1008112" cy="1368152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260648"/>
            <a:ext cx="8784976" cy="6336704"/>
          </a:xfrm>
          <a:solidFill>
            <a:srgbClr val="005026"/>
          </a:solidFill>
        </p:spPr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2780928"/>
            <a:ext cx="8496944" cy="144016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Протопласттардан қалыптасқан клеткалардың пролиферациясына  әсер ететін факторлар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4941168"/>
            <a:ext cx="2592288" cy="1512168"/>
          </a:xfrm>
          <a:prstGeom prst="rect">
            <a:avLst/>
          </a:prstGeom>
          <a:solidFill>
            <a:srgbClr val="2D134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қоректік орта құрамы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995936" y="4941168"/>
            <a:ext cx="4896544" cy="1584176"/>
          </a:xfrm>
          <a:prstGeom prst="rect">
            <a:avLst/>
          </a:prstGeom>
          <a:solidFill>
            <a:srgbClr val="3E171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протопласттарды қоректік ортаға отырғызу жиілігі (тығыздығы) 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716016" y="476672"/>
            <a:ext cx="4176464" cy="1656184"/>
          </a:xfrm>
          <a:prstGeom prst="rect">
            <a:avLst/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протопласттарды бөліп алу әдісі 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 rot="10800000" flipV="1">
            <a:off x="251520" y="332656"/>
            <a:ext cx="3816424" cy="2031325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kk-K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өсімдіктен алынған ұлпаның түрі мен спецификалық күйі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Стрелка вниз 12"/>
          <p:cNvSpPr/>
          <p:nvPr/>
        </p:nvSpPr>
        <p:spPr>
          <a:xfrm>
            <a:off x="1259632" y="4149080"/>
            <a:ext cx="792088" cy="936104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низ 13"/>
          <p:cNvSpPr/>
          <p:nvPr/>
        </p:nvSpPr>
        <p:spPr>
          <a:xfrm>
            <a:off x="6588224" y="4221088"/>
            <a:ext cx="648072" cy="792088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верх 14"/>
          <p:cNvSpPr/>
          <p:nvPr/>
        </p:nvSpPr>
        <p:spPr>
          <a:xfrm>
            <a:off x="1043608" y="2132856"/>
            <a:ext cx="792088" cy="648072"/>
          </a:xfrm>
          <a:prstGeom prst="up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верх 15"/>
          <p:cNvSpPr/>
          <p:nvPr/>
        </p:nvSpPr>
        <p:spPr>
          <a:xfrm>
            <a:off x="6372200" y="2060848"/>
            <a:ext cx="792088" cy="648072"/>
          </a:xfrm>
          <a:prstGeom prst="up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  <a:solidFill>
            <a:srgbClr val="005026"/>
          </a:solidFill>
          <a:ln>
            <a:solidFill>
              <a:schemeClr val="accent1"/>
            </a:solidFill>
          </a:ln>
        </p:spPr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27584" y="260648"/>
            <a:ext cx="7920880" cy="1512168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Протопласттардың құйылысуы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11560" y="2636912"/>
            <a:ext cx="3024336" cy="3816424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Химиялық әдіс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436096" y="2564904"/>
            <a:ext cx="3240360" cy="3816424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Электрлік </a:t>
            </a:r>
          </a:p>
          <a:p>
            <a:pPr algn="ctr"/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әдіс</a:t>
            </a:r>
          </a:p>
          <a:p>
            <a:pPr algn="ctr"/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трелка вниз 6"/>
          <p:cNvSpPr/>
          <p:nvPr/>
        </p:nvSpPr>
        <p:spPr>
          <a:xfrm>
            <a:off x="1763688" y="1700808"/>
            <a:ext cx="648072" cy="1080120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>
            <a:off x="6444208" y="1772816"/>
            <a:ext cx="648072" cy="1080120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260648"/>
            <a:ext cx="8640960" cy="6408712"/>
          </a:xfrm>
          <a:solidFill>
            <a:srgbClr val="005026"/>
          </a:solidFill>
        </p:spPr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1196752"/>
            <a:ext cx="8352928" cy="864096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Протопласттар суспензиясын </a:t>
            </a:r>
          </a:p>
          <a:p>
            <a:pPr algn="ctr"/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20-30</a:t>
            </a:r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% </a:t>
            </a:r>
            <a:r>
              <a:rPr lang="kk-KZ" sz="2400" b="1" u="sng" dirty="0" smtClean="0">
                <a:latin typeface="Times New Roman" pitchFamily="18" charset="0"/>
                <a:cs typeface="Times New Roman" pitchFamily="18" charset="0"/>
              </a:rPr>
              <a:t>ПЭГ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 ерітіндісімен өңдеу 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355976" y="2132856"/>
            <a:ext cx="4320480" cy="864096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Протопласттар бір-біріне жабысады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9512" y="3068960"/>
            <a:ext cx="8352928" cy="1368152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15 минуттан кейін  100-300 мМ Са </a:t>
            </a:r>
            <a:r>
              <a:rPr lang="kk-KZ" sz="2400" b="1" baseline="30000" dirty="0" smtClean="0">
                <a:latin typeface="Times New Roman" pitchFamily="18" charset="0"/>
                <a:cs typeface="Times New Roman" pitchFamily="18" charset="0"/>
              </a:rPr>
              <a:t>2+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 бар </a:t>
            </a:r>
            <a:r>
              <a:rPr lang="kk-KZ" sz="2400" b="1" u="sng" dirty="0" smtClean="0">
                <a:latin typeface="Times New Roman" pitchFamily="18" charset="0"/>
                <a:cs typeface="Times New Roman" pitchFamily="18" charset="0"/>
              </a:rPr>
              <a:t>сілті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 (рН 9-11) ерітіндісімен ПЭГ -ті суспензиядан шаяды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51520" y="4725144"/>
            <a:ext cx="8568952" cy="864096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Протопласттар ды бір-бірімен жабыстырып тұрған мембраналар арқылы құйылысады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331640" y="332656"/>
            <a:ext cx="6696744" cy="432048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Протопласттрадың 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өзара құйылысуы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трелка вниз 8"/>
          <p:cNvSpPr/>
          <p:nvPr/>
        </p:nvSpPr>
        <p:spPr>
          <a:xfrm>
            <a:off x="3707904" y="2060848"/>
            <a:ext cx="648072" cy="1224136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низ 9"/>
          <p:cNvSpPr/>
          <p:nvPr/>
        </p:nvSpPr>
        <p:spPr>
          <a:xfrm>
            <a:off x="3707904" y="4221088"/>
            <a:ext cx="576064" cy="576064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1187624" y="6021288"/>
            <a:ext cx="6696744" cy="57606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Бұдан протопласт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Стрелка вниз 12"/>
          <p:cNvSpPr/>
          <p:nvPr/>
        </p:nvSpPr>
        <p:spPr>
          <a:xfrm>
            <a:off x="3851920" y="5517232"/>
            <a:ext cx="576064" cy="576064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260648"/>
            <a:ext cx="8496944" cy="6336704"/>
          </a:xfrm>
          <a:solidFill>
            <a:srgbClr val="660066"/>
          </a:solidFill>
        </p:spPr>
        <p:txBody>
          <a:bodyPr>
            <a:normAutofit fontScale="92500"/>
          </a:bodyPr>
          <a:lstStyle/>
          <a:p>
            <a:pPr algn="ctr">
              <a:buNone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Жоспар:</a:t>
            </a:r>
          </a:p>
          <a:p>
            <a:pPr marL="514350" indent="-514350">
              <a:buAutoNum type="arabicPeriod"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Оқшаулап алынған протопласттарды қолдану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Протопласттарды қолданудың теориялық және практикалық аясы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Протопласттарды бөліп алу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Тіршілікке қабілетті протопласттарды алу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Протопласттарды өсіру әдістері</a:t>
            </a: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Arial" pitchFamily="34" charset="0"/>
              <a:buAutoNum type="arabicPeriod"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Протопласттарды құйылыстыру (</a:t>
            </a:r>
            <a:r>
              <a:rPr lang="ru-RU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парасексуал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ды бұдандастыру</a:t>
            </a:r>
            <a:r>
              <a:rPr lang="kk-KZ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kk-KZ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арасексуал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ды бұдандастыру мүмкіндіктері</a:t>
            </a:r>
          </a:p>
          <a:p>
            <a:pPr marL="514350" indent="-514350">
              <a:buFont typeface="Arial" pitchFamily="34" charset="0"/>
              <a:buAutoNum type="arabicPeriod"/>
            </a:pPr>
            <a:endParaRPr lang="kk-KZ" sz="2400" b="1" u="sng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Arial" pitchFamily="34" charset="0"/>
              <a:buAutoNum type="arabicPeriod"/>
            </a:pPr>
            <a:endParaRPr lang="ru-RU" sz="24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eriod"/>
            </a:pPr>
            <a:endParaRPr lang="kk-KZ" sz="24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eriod"/>
            </a:pP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260648"/>
            <a:ext cx="8568952" cy="6336704"/>
          </a:xfrm>
          <a:solidFill>
            <a:schemeClr val="accent2"/>
          </a:solidFill>
        </p:spPr>
        <p:txBody>
          <a:bodyPr>
            <a:noAutofit/>
          </a:bodyPr>
          <a:lstStyle/>
          <a:p>
            <a:pPr>
              <a:buNone/>
            </a:pPr>
            <a:r>
              <a:rPr lang="kk-KZ" sz="4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kk-K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Клеткалық инженерия  </a:t>
            </a:r>
            <a:r>
              <a:rPr lang="kk-KZ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–клеткаларды 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 vitro </a:t>
            </a:r>
            <a:r>
              <a:rPr lang="kk-KZ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жағдайында өсіру, оларды бұдандастыру және қайта құрастыру арқылы клетканың мүлдем жаңа типін жасау әдістерінің негізінде қалыптасқан биотехнологияның саласы</a:t>
            </a:r>
            <a:r>
              <a:rPr lang="kk-KZ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kk-KZ" sz="2800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b="1" u="sng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800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kk-KZ" sz="2800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Клетканың </a:t>
            </a:r>
            <a:r>
              <a:rPr lang="kk-KZ" sz="2800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қайта құрастыру (реконструкция) </a:t>
            </a:r>
            <a:r>
              <a:rPr lang="kk-K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– клетканың құрамына кіретін ядроны, цитоплазманы, митохондрияларды, хлоропластарды, хромосомаларды бір клеткадан басқа клеткаға көшіру негізінде мүлдем жаңа клетканы жасау</a:t>
            </a:r>
            <a:endParaRPr lang="en-US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4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  <a:solidFill>
            <a:schemeClr val="accent2">
              <a:lumMod val="50000"/>
            </a:schemeClr>
          </a:solidFill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kk-KZ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kk-KZ" sz="4000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Протопласттарды қолданудың теориялық және практикалық аясы</a:t>
            </a:r>
          </a:p>
          <a:p>
            <a:pPr algn="just">
              <a:buNone/>
            </a:pPr>
            <a:endParaRPr lang="ru-RU" sz="4000" b="1" u="sng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kk-KZ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1. Клетка қабықшасының химиялық құрамы мен  құрылымын зерттеу (сондай-ақ, бұзылуы мен синтезделу кезінде  «de novo»).</a:t>
            </a:r>
          </a:p>
          <a:p>
            <a:pPr algn="just">
              <a:buNone/>
            </a:pPr>
            <a:endParaRPr lang="ru-RU" sz="40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kk-KZ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2. Плазмалеммалардың қасиетін, трансмембраналық орын ауыстыру механизмдерін зерттеу.</a:t>
            </a:r>
            <a:endParaRPr lang="ru-RU" sz="40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88640"/>
            <a:ext cx="8712968" cy="6480720"/>
          </a:xfrm>
          <a:solidFill>
            <a:schemeClr val="accent2">
              <a:lumMod val="50000"/>
            </a:schemeClr>
          </a:solidFill>
        </p:spPr>
        <p:txBody>
          <a:bodyPr>
            <a:normAutofit lnSpcReduction="10000"/>
          </a:bodyPr>
          <a:lstStyle/>
          <a:p>
            <a:pPr algn="just">
              <a:buFont typeface="Wingdings" pitchFamily="2" charset="2"/>
              <a:buChar char="Ø"/>
            </a:pP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Органеллаларды 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жұмсақ жолмен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бөліп алу.</a:t>
            </a:r>
          </a:p>
          <a:p>
            <a:pPr algn="just">
              <a:buNone/>
            </a:pPr>
            <a:endParaRPr lang="ru-RU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4. Протопласттар құйылысуы кезінде клеткалардың дифференциалдану заңдылығын, бұдан клеткасын алуда ядро мен цитоплазманың өзара әрекеттесуін бақылау, сомалық бұдандарды зерттеу.</a:t>
            </a:r>
          </a:p>
          <a:p>
            <a:pPr algn="just">
              <a:buFont typeface="Wingdings" pitchFamily="2" charset="2"/>
              <a:buChar char="Ø"/>
            </a:pPr>
            <a:endParaRPr lang="ru-RU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Бөтен органеллаларды ендіру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 typeface="Wingdings" pitchFamily="2" charset="2"/>
              <a:buChar char="Ø"/>
            </a:pPr>
            <a:endParaRPr lang="ru-RU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Бөтен гендерді өсімдік клеткасына ендіру 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трансгенез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  <a:solidFill>
            <a:srgbClr val="FFFF00"/>
          </a:solidFill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87624" y="188640"/>
            <a:ext cx="6552728" cy="576064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Протопласттарды бөліп алу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1052736"/>
            <a:ext cx="3744416" cy="5544616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u="sng" dirty="0" smtClean="0">
                <a:latin typeface="Times New Roman" pitchFamily="18" charset="0"/>
                <a:cs typeface="Times New Roman" pitchFamily="18" charset="0"/>
              </a:rPr>
              <a:t>Механикалық әдіс</a:t>
            </a:r>
          </a:p>
          <a:p>
            <a:pPr algn="ctr"/>
            <a:endParaRPr lang="kk-KZ" sz="2400" b="1" u="sng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Протопласттарды механикалық жолмен</a:t>
            </a:r>
          </a:p>
          <a:p>
            <a:pPr algn="ctr"/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 алғаш рет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1892 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ж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Дж.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Клеркер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 бөліп алған. </a:t>
            </a:r>
          </a:p>
          <a:p>
            <a:pPr algn="ctr"/>
            <a:endParaRPr lang="kk-KZ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Бұл әдіс плазмолизденген клеткалардың клетка қабығын кесіп, протопластарды сыртқа шығаруға негізделген.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211960" y="1052736"/>
            <a:ext cx="4752528" cy="5616624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      </a:t>
            </a:r>
          </a:p>
          <a:p>
            <a:pPr lvl="0" algn="ctr"/>
            <a:r>
              <a:rPr lang="kk-KZ" sz="2800" b="1" u="sng" dirty="0" smtClean="0">
                <a:latin typeface="Times New Roman" pitchFamily="18" charset="0"/>
                <a:cs typeface="Times New Roman" pitchFamily="18" charset="0"/>
              </a:rPr>
              <a:t>  Энзимологиялық әдіс</a:t>
            </a:r>
          </a:p>
          <a:p>
            <a:pPr lvl="0" algn="ctr"/>
            <a:endParaRPr lang="kk-KZ" sz="2800" b="1" u="sng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endParaRPr lang="kk-KZ" sz="800" b="1" u="sng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1952 </a:t>
            </a:r>
            <a:r>
              <a:rPr lang="kk-KZ" sz="2400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жылы</a:t>
            </a:r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Салтон</a:t>
            </a:r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u="sng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лизоцим</a:t>
            </a:r>
            <a:r>
              <a:rPr lang="kk-KZ" sz="2400" b="1" i="1" u="sng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ферментімен</a:t>
            </a:r>
            <a:r>
              <a:rPr lang="kk-KZ" sz="2400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бактерияның клетка  қабығын бұзған. </a:t>
            </a:r>
          </a:p>
          <a:p>
            <a:pPr lvl="0" algn="just"/>
            <a:endParaRPr lang="kk-KZ" sz="2400" b="1" dirty="0" smtClean="0">
              <a:solidFill>
                <a:schemeClr val="bg1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/>
            <a:endParaRPr lang="kk-KZ" sz="800" b="1" dirty="0" smtClean="0">
              <a:solidFill>
                <a:schemeClr val="bg1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kk-KZ" sz="2400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1960 жылы  Коккинг томаттың тамыр ұштарын зең саңырау- құлақтары (</a:t>
            </a:r>
            <a:r>
              <a:rPr lang="kk-KZ" sz="2400" b="1" i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Myrothecium verru- caria</a:t>
            </a:r>
            <a:r>
              <a:rPr lang="kk-KZ" sz="2400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 өсірілген культуралық сұйықтықтан алынған </a:t>
            </a:r>
            <a:r>
              <a:rPr lang="kk-KZ" sz="2400" b="1" i="1" u="sng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гидро- лиздік ферментпен өңдеп</a:t>
            </a:r>
            <a:r>
              <a:rPr lang="kk-KZ" sz="2400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алғаш рет протопласттарды   оқшаулап алған. </a:t>
            </a:r>
            <a:endParaRPr lang="kk-KZ" sz="24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Стрелка вниз 12"/>
          <p:cNvSpPr/>
          <p:nvPr/>
        </p:nvSpPr>
        <p:spPr>
          <a:xfrm>
            <a:off x="1979712" y="620688"/>
            <a:ext cx="504056" cy="576064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низ 13"/>
          <p:cNvSpPr/>
          <p:nvPr/>
        </p:nvSpPr>
        <p:spPr>
          <a:xfrm>
            <a:off x="6084168" y="620688"/>
            <a:ext cx="504056" cy="576064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  <a:solidFill>
            <a:srgbClr val="FFFF00"/>
          </a:solidFill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188640"/>
            <a:ext cx="8640960" cy="576064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Протопласттарды бөліп алу әдістерінің өзара ерекшеліктері 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1052736"/>
            <a:ext cx="3528392" cy="5544616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k-KZ" sz="2400" b="1" u="sng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2800" b="1" u="sng" dirty="0" smtClean="0">
                <a:latin typeface="Times New Roman" pitchFamily="18" charset="0"/>
                <a:cs typeface="Times New Roman" pitchFamily="18" charset="0"/>
              </a:rPr>
              <a:t>Механикалық әдіс</a:t>
            </a:r>
          </a:p>
          <a:p>
            <a:pPr algn="ctr"/>
            <a:endParaRPr lang="kk-KZ" sz="2400" b="1" u="sng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2400" b="1" u="sng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Ø"/>
            </a:pP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 өнімділігі төмен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lvl="0">
              <a:buFont typeface="Wingdings" pitchFamily="2" charset="2"/>
              <a:buChar char="Ø"/>
            </a:pP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Ø"/>
            </a:pP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 ұлпаларды тек 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экстенсив</a:t>
            </a: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ті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плазмолиз</a:t>
            </a: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де </a:t>
            </a:r>
          </a:p>
          <a:p>
            <a:pPr lvl="0"/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ғана қолдануға болады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lvl="0"/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Ø"/>
            </a:pP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қиын әрі ұзақ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2400" b="1" u="sng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2400" b="1" u="sng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851920" y="908720"/>
            <a:ext cx="5040560" cy="5616624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      </a:t>
            </a:r>
          </a:p>
        </p:txBody>
      </p:sp>
      <p:sp>
        <p:nvSpPr>
          <p:cNvPr id="13" name="Стрелка вниз 12"/>
          <p:cNvSpPr/>
          <p:nvPr/>
        </p:nvSpPr>
        <p:spPr>
          <a:xfrm>
            <a:off x="1979712" y="620688"/>
            <a:ext cx="504056" cy="576064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низ 13"/>
          <p:cNvSpPr/>
          <p:nvPr/>
        </p:nvSpPr>
        <p:spPr>
          <a:xfrm>
            <a:off x="6084168" y="620688"/>
            <a:ext cx="504056" cy="576064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 rot="10800000" flipV="1">
            <a:off x="3923928" y="847608"/>
            <a:ext cx="4896544" cy="59708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2400" b="1" i="0" u="sng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400" b="1" i="0" u="sng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Энзимологиялық әдіс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2400" b="1" i="0" u="sng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протопласттарды көп мөл- шерде бөліп алуға болады 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(1 грамм ұлпа немесе клет- калардан 10 млн.),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endParaRPr kumimoji="0" lang="ru-RU" sz="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kumimoji="0" lang="kk-K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клеткалар осмостық стрес- ке шалдықпайды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endParaRPr kumimoji="0" lang="ru-RU" sz="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endParaRPr kumimoji="0" lang="ru-RU" sz="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клетк</a:t>
            </a:r>
            <a:r>
              <a:rPr kumimoji="0" lang="kk-K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алар зақымданбай- ды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endParaRPr kumimoji="0" lang="ru-RU" sz="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kk-K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тез орындалады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  <a:solidFill>
            <a:schemeClr val="accent4">
              <a:lumMod val="50000"/>
            </a:schemeClr>
          </a:solidFill>
        </p:spPr>
        <p:txBody>
          <a:bodyPr>
            <a:normAutofit/>
          </a:bodyPr>
          <a:lstStyle/>
          <a:p>
            <a:pPr algn="ctr">
              <a:buNone/>
            </a:pP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kk-KZ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Клетканы қабығынан ажырату </a:t>
            </a:r>
          </a:p>
          <a:p>
            <a:pPr algn="ctr">
              <a:buNone/>
            </a:pPr>
            <a:r>
              <a:rPr lang="kk-KZ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үшін  қолданылатын ферменттер: </a:t>
            </a:r>
          </a:p>
          <a:p>
            <a:pPr algn="ctr">
              <a:buNone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buFont typeface="Wingdings" pitchFamily="2" charset="2"/>
              <a:buChar char="ü"/>
            </a:pPr>
            <a:endParaRPr lang="ru-RU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kk-KZ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kk-KZ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kk-KZ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kk-KZ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Ферменттердің комбинациялары мен өзара қатынасы әр клетканың түріне қарай таңдалады. </a:t>
            </a:r>
            <a:endParaRPr lang="ru-RU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2571736" y="3429000"/>
            <a:ext cx="4032448" cy="1152128"/>
          </a:xfrm>
          <a:prstGeom prst="ellipse">
            <a:avLst/>
          </a:prstGeom>
          <a:solidFill>
            <a:srgbClr val="001E0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целлюлаз</a:t>
            </a:r>
            <a:r>
              <a:rPr lang="kk-KZ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алар</a:t>
            </a:r>
            <a:endParaRPr lang="ru-RU" sz="32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3200" dirty="0"/>
          </a:p>
        </p:txBody>
      </p:sp>
      <p:sp>
        <p:nvSpPr>
          <p:cNvPr id="5" name="Овал 4"/>
          <p:cNvSpPr/>
          <p:nvPr/>
        </p:nvSpPr>
        <p:spPr>
          <a:xfrm rot="1495274">
            <a:off x="5069646" y="1944206"/>
            <a:ext cx="3960440" cy="1656184"/>
          </a:xfrm>
          <a:prstGeom prst="ellipse">
            <a:avLst/>
          </a:prstGeom>
          <a:solidFill>
            <a:srgbClr val="00502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гемицеллю-лаз</a:t>
            </a:r>
            <a:r>
              <a:rPr lang="kk-KZ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алар </a:t>
            </a:r>
          </a:p>
          <a:p>
            <a:pPr algn="ctr"/>
            <a:endParaRPr lang="ru-RU" sz="3200" dirty="0"/>
          </a:p>
        </p:txBody>
      </p:sp>
      <p:sp>
        <p:nvSpPr>
          <p:cNvPr id="6" name="Овал 5"/>
          <p:cNvSpPr/>
          <p:nvPr/>
        </p:nvSpPr>
        <p:spPr>
          <a:xfrm rot="20753931">
            <a:off x="64252" y="2003418"/>
            <a:ext cx="4699725" cy="1108710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пектиназ</a:t>
            </a:r>
            <a:r>
              <a:rPr lang="kk-KZ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алар </a:t>
            </a:r>
          </a:p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7" name="Стрелка вниз 6"/>
          <p:cNvSpPr/>
          <p:nvPr/>
        </p:nvSpPr>
        <p:spPr>
          <a:xfrm>
            <a:off x="2123728" y="1268760"/>
            <a:ext cx="504056" cy="648072"/>
          </a:xfrm>
          <a:prstGeom prst="downArrow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>
            <a:off x="4211960" y="1268760"/>
            <a:ext cx="432048" cy="2232248"/>
          </a:xfrm>
          <a:prstGeom prst="downArrow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 rot="18537899">
            <a:off x="5038232" y="1141197"/>
            <a:ext cx="452694" cy="859690"/>
          </a:xfrm>
          <a:prstGeom prst="downArrow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568952" cy="1156990"/>
          </a:xfrm>
          <a:solidFill>
            <a:srgbClr val="005026"/>
          </a:solidFill>
        </p:spPr>
        <p:txBody>
          <a:bodyPr>
            <a:normAutofit fontScale="90000"/>
          </a:bodyPr>
          <a:lstStyle/>
          <a:p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Протопласттарды бөліп алу</a:t>
            </a:r>
            <a:b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3 сатылы жүзеге асады: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23528" y="1628800"/>
          <a:ext cx="8568952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583</TotalTime>
  <Words>548</Words>
  <Application>Microsoft Office PowerPoint</Application>
  <PresentationFormat>Экран (4:3)</PresentationFormat>
  <Paragraphs>134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Протопласттарды бөліп алу  3 сатылы жүзеге асады: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114</cp:revision>
  <dcterms:created xsi:type="dcterms:W3CDTF">2010-11-02T15:38:23Z</dcterms:created>
  <dcterms:modified xsi:type="dcterms:W3CDTF">2014-08-16T12:06:32Z</dcterms:modified>
</cp:coreProperties>
</file>